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  <p:sldId id="261" r:id="rId12"/>
  </p:sldIdLst>
  <p:sldSz cx="12191695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Relationship Id="rId12" Type="http://schemas.openxmlformats.org/officeDocument/2006/relationships/slide" Target="slides/slide6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2100E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371600"/>
            <a:ext cx="10362895" cy="41148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1200" b="1">
                <a:solidFill>
                  <a:srgbClr val="D98352"/>
                </a:solidFill>
              </a:defRPr>
            </a:pPr>
            <a:r>
              <a:t>PURE GUNTUR PROJECT • FIELD HEALTH CURRICULUM</a:t>
            </a:r>
          </a:p>
          <a:p>
            <a:pPr>
              <a:spcBef>
                <a:spcPts val="1200"/>
              </a:spcBef>
              <a:defRPr sz="3800" b="1">
                <a:solidFill>
                  <a:srgbClr val="F5EFE6"/>
                </a:solidFill>
              </a:defRPr>
            </a:pPr>
            <a:r>
              <a:t>Common Diseases in Guntur</a:t>
            </a:r>
          </a:p>
          <a:p>
            <a:pPr>
              <a:spcBef>
                <a:spcPts val="800"/>
              </a:spcBef>
              <a:defRPr sz="2600" b="1">
                <a:solidFill>
                  <a:srgbClr val="E89565"/>
                </a:solidFill>
              </a:defRPr>
            </a:pPr>
            <a:r>
              <a:t>గుంటూరులో సాధారణ వ్యాధులు</a:t>
            </a:r>
          </a:p>
          <a:p>
            <a:pPr>
              <a:spcBef>
                <a:spcPts val="1800"/>
              </a:spcBef>
              <a:defRPr sz="1400">
                <a:solidFill>
                  <a:srgbClr val="BDA89E"/>
                </a:solidFill>
              </a:defRPr>
            </a:pPr>
            <a:r>
              <a:t>A standardized bilingual diagnostic and clinical prevention guide covering enteric and vector-borne illnesses, treatment protocols, and point-of-use household interception.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2100E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731520" y="457200"/>
            <a:ext cx="10728655" cy="13716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1100" b="1">
                <a:solidFill>
                  <a:srgbClr val="D98352"/>
                </a:solidFill>
              </a:defRPr>
            </a:pPr>
            <a:r>
              <a:t>DISEASE PROFILE 01 • ENTERIC PATHOGENS</a:t>
            </a:r>
          </a:p>
          <a:p>
            <a:pPr>
              <a:spcBef>
                <a:spcPts val="400"/>
              </a:spcBef>
              <a:defRPr sz="2400" b="1">
                <a:solidFill>
                  <a:srgbClr val="F5EFE6"/>
                </a:solidFill>
              </a:defRPr>
            </a:pPr>
            <a:r>
              <a:t>Diarrhea  /  విరేచనాలు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731520" y="2011680"/>
            <a:ext cx="3328416" cy="4297680"/>
          </a:xfrm>
          <a:prstGeom prst="rect">
            <a:avLst/>
          </a:prstGeom>
          <a:solidFill>
            <a:srgbClr val="1C1714"/>
          </a:solidFill>
          <a:ln w="19050">
            <a:solidFill>
              <a:srgbClr val="372A23"/>
            </a:solidFill>
          </a:ln>
        </p:spPr>
        <p:txBody>
          <a:bodyPr wrap="square" lIns="274320" rIns="274320" tIns="274320" bIns="274320">
            <a:spAutoFit/>
          </a:bodyPr>
          <a:lstStyle/>
          <a:p>
            <a:pPr>
              <a:defRPr sz="1200" b="1">
                <a:solidFill>
                  <a:srgbClr val="D98352"/>
                </a:solidFill>
              </a:defRPr>
            </a:pPr>
            <a:r>
              <a:t>CAUSES / కారణాలు</a:t>
            </a:r>
          </a:p>
          <a:p>
            <a:pPr>
              <a:spcBef>
                <a:spcPts val="600"/>
              </a:spcBef>
              <a:defRPr sz="1200">
                <a:solidFill>
                  <a:srgbClr val="F5EFE6"/>
                </a:solidFill>
              </a:defRPr>
            </a:pPr>
            <a:r>
              <a:t>• Contaminated water and food</a:t>
            </a:r>
          </a:p>
          <a:p>
            <a:pPr>
              <a:spcBef>
                <a:spcPts val="600"/>
              </a:spcBef>
              <a:defRPr sz="1200">
                <a:solidFill>
                  <a:srgbClr val="F5EFE6"/>
                </a:solidFill>
              </a:defRPr>
            </a:pPr>
            <a:r>
              <a:t>• Poor sanitation and hygiene</a:t>
            </a:r>
          </a:p>
          <a:p>
            <a:pPr>
              <a:spcBef>
                <a:spcPts val="600"/>
              </a:spcBef>
              <a:defRPr sz="800">
                <a:solidFill>
                  <a:srgbClr val="372A23"/>
                </a:solidFill>
              </a:defRPr>
            </a:pPr>
            <a:r>
              <a:t>—</a:t>
            </a:r>
          </a:p>
          <a:p>
            <a:pPr>
              <a:spcBef>
                <a:spcPts val="400"/>
              </a:spcBef>
              <a:defRPr sz="1250">
                <a:solidFill>
                  <a:srgbClr val="BDA89E"/>
                </a:solidFill>
              </a:defRPr>
            </a:pPr>
            <a:r>
              <a:t>• కలుషితమైన నీరు మరియు ఆహారం</a:t>
            </a:r>
          </a:p>
          <a:p>
            <a:pPr>
              <a:spcBef>
                <a:spcPts val="400"/>
              </a:spcBef>
              <a:defRPr sz="1250">
                <a:solidFill>
                  <a:srgbClr val="BDA89E"/>
                </a:solidFill>
              </a:defRPr>
            </a:pPr>
            <a:r>
              <a:t>• పారిశుధ్యం మరియు పరిశుభ్రత సరిగా లేకపోవడం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4425696" y="2011680"/>
            <a:ext cx="3328416" cy="4297680"/>
          </a:xfrm>
          <a:prstGeom prst="rect">
            <a:avLst/>
          </a:prstGeom>
          <a:solidFill>
            <a:srgbClr val="1C1714"/>
          </a:solidFill>
          <a:ln w="19050">
            <a:solidFill>
              <a:srgbClr val="372A23"/>
            </a:solidFill>
          </a:ln>
        </p:spPr>
        <p:txBody>
          <a:bodyPr wrap="square" lIns="274320" rIns="274320" tIns="274320" bIns="274320">
            <a:spAutoFit/>
          </a:bodyPr>
          <a:lstStyle/>
          <a:p>
            <a:pPr>
              <a:defRPr sz="1200" b="1">
                <a:solidFill>
                  <a:srgbClr val="D98352"/>
                </a:solidFill>
              </a:defRPr>
            </a:pPr>
            <a:r>
              <a:t>TREATMENTS / చికిత్సలు</a:t>
            </a:r>
          </a:p>
          <a:p>
            <a:pPr>
              <a:spcBef>
                <a:spcPts val="600"/>
              </a:spcBef>
              <a:defRPr sz="1200">
                <a:solidFill>
                  <a:srgbClr val="F5EFE6"/>
                </a:solidFill>
              </a:defRPr>
            </a:pPr>
            <a:r>
              <a:t>• Oral Rehydration Salts (ORS)</a:t>
            </a:r>
          </a:p>
          <a:p>
            <a:pPr>
              <a:spcBef>
                <a:spcPts val="600"/>
              </a:spcBef>
              <a:defRPr sz="1200">
                <a:solidFill>
                  <a:srgbClr val="F5EFE6"/>
                </a:solidFill>
              </a:defRPr>
            </a:pPr>
            <a:r>
              <a:t>• Antibiotics (if bacterial)</a:t>
            </a:r>
          </a:p>
          <a:p>
            <a:pPr>
              <a:spcBef>
                <a:spcPts val="600"/>
              </a:spcBef>
              <a:defRPr sz="1200">
                <a:solidFill>
                  <a:srgbClr val="F5EFE6"/>
                </a:solidFill>
              </a:defRPr>
            </a:pPr>
            <a:r>
              <a:t>• Probiotics</a:t>
            </a:r>
          </a:p>
          <a:p>
            <a:pPr>
              <a:spcBef>
                <a:spcPts val="600"/>
              </a:spcBef>
              <a:defRPr sz="800">
                <a:solidFill>
                  <a:srgbClr val="372A23"/>
                </a:solidFill>
              </a:defRPr>
            </a:pPr>
            <a:r>
              <a:t>—</a:t>
            </a:r>
          </a:p>
          <a:p>
            <a:pPr>
              <a:spcBef>
                <a:spcPts val="400"/>
              </a:spcBef>
              <a:defRPr sz="1250">
                <a:solidFill>
                  <a:srgbClr val="BDA89E"/>
                </a:solidFill>
              </a:defRPr>
            </a:pPr>
            <a:r>
              <a:t>• ఓరల్ రీహైడ్రేషన్ లవణాలు (ORS)</a:t>
            </a:r>
          </a:p>
          <a:p>
            <a:pPr>
              <a:spcBef>
                <a:spcPts val="400"/>
              </a:spcBef>
              <a:defRPr sz="1250">
                <a:solidFill>
                  <a:srgbClr val="BDA89E"/>
                </a:solidFill>
              </a:defRPr>
            </a:pPr>
            <a:r>
              <a:t>• యాంటీబయాటిక్స్ (బ్యాక్టీరియా ఉంటే)</a:t>
            </a:r>
          </a:p>
          <a:p>
            <a:pPr>
              <a:spcBef>
                <a:spcPts val="400"/>
              </a:spcBef>
              <a:defRPr sz="1250">
                <a:solidFill>
                  <a:srgbClr val="BDA89E"/>
                </a:solidFill>
              </a:defRPr>
            </a:pPr>
            <a:r>
              <a:t>• ప్రోబయోటిక్స్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8119872" y="2011680"/>
            <a:ext cx="3328416" cy="4297680"/>
          </a:xfrm>
          <a:prstGeom prst="rect">
            <a:avLst/>
          </a:prstGeom>
          <a:solidFill>
            <a:srgbClr val="1C1714"/>
          </a:solidFill>
          <a:ln w="19050">
            <a:solidFill>
              <a:srgbClr val="372A23"/>
            </a:solidFill>
          </a:ln>
        </p:spPr>
        <p:txBody>
          <a:bodyPr wrap="square" lIns="274320" rIns="274320" tIns="274320" bIns="274320">
            <a:spAutoFit/>
          </a:bodyPr>
          <a:lstStyle/>
          <a:p>
            <a:pPr>
              <a:defRPr sz="1200" b="1">
                <a:solidFill>
                  <a:srgbClr val="D98352"/>
                </a:solidFill>
              </a:defRPr>
            </a:pPr>
            <a:r>
              <a:t>PREVENTION / నివారణ</a:t>
            </a:r>
          </a:p>
          <a:p>
            <a:pPr>
              <a:spcBef>
                <a:spcPts val="600"/>
              </a:spcBef>
              <a:defRPr sz="1200">
                <a:solidFill>
                  <a:srgbClr val="F5EFE6"/>
                </a:solidFill>
              </a:defRPr>
            </a:pPr>
            <a:r>
              <a:t>• Clean drinking water</a:t>
            </a:r>
          </a:p>
          <a:p>
            <a:pPr>
              <a:spcBef>
                <a:spcPts val="600"/>
              </a:spcBef>
              <a:defRPr sz="1200">
                <a:solidFill>
                  <a:srgbClr val="F5EFE6"/>
                </a:solidFill>
              </a:defRPr>
            </a:pPr>
            <a:r>
              <a:t>• Handwashing with soap</a:t>
            </a:r>
          </a:p>
          <a:p>
            <a:pPr>
              <a:spcBef>
                <a:spcPts val="600"/>
              </a:spcBef>
              <a:defRPr sz="1200">
                <a:solidFill>
                  <a:srgbClr val="F5EFE6"/>
                </a:solidFill>
              </a:defRPr>
            </a:pPr>
            <a:r>
              <a:t>• Safe food preparation</a:t>
            </a:r>
          </a:p>
          <a:p>
            <a:pPr>
              <a:spcBef>
                <a:spcPts val="600"/>
              </a:spcBef>
              <a:defRPr sz="800">
                <a:solidFill>
                  <a:srgbClr val="372A23"/>
                </a:solidFill>
              </a:defRPr>
            </a:pPr>
            <a:r>
              <a:t>—</a:t>
            </a:r>
          </a:p>
          <a:p>
            <a:pPr>
              <a:spcBef>
                <a:spcPts val="400"/>
              </a:spcBef>
              <a:defRPr sz="1250">
                <a:solidFill>
                  <a:srgbClr val="BDA89E"/>
                </a:solidFill>
              </a:defRPr>
            </a:pPr>
            <a:r>
              <a:t>• శుభ్రమైన తాగునీరు</a:t>
            </a:r>
          </a:p>
          <a:p>
            <a:pPr>
              <a:spcBef>
                <a:spcPts val="400"/>
              </a:spcBef>
              <a:defRPr sz="1250">
                <a:solidFill>
                  <a:srgbClr val="BDA89E"/>
                </a:solidFill>
              </a:defRPr>
            </a:pPr>
            <a:r>
              <a:t>• సబ్బుతో చేతులు కడుక్కోవడం</a:t>
            </a:r>
          </a:p>
          <a:p>
            <a:pPr>
              <a:spcBef>
                <a:spcPts val="400"/>
              </a:spcBef>
              <a:defRPr sz="1250">
                <a:solidFill>
                  <a:srgbClr val="BDA89E"/>
                </a:solidFill>
              </a:defRPr>
            </a:pPr>
            <a:r>
              <a:t>• సురక్షితమైన ఆహార తయారీ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2100E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731520" y="457200"/>
            <a:ext cx="10728655" cy="13716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1100" b="1">
                <a:solidFill>
                  <a:srgbClr val="D98352"/>
                </a:solidFill>
              </a:defRPr>
            </a:pPr>
            <a:r>
              <a:t>DISEASE PROFILE 02 • BACTERIAL INFECTION</a:t>
            </a:r>
          </a:p>
          <a:p>
            <a:pPr>
              <a:spcBef>
                <a:spcPts val="400"/>
              </a:spcBef>
              <a:defRPr sz="2400" b="1">
                <a:solidFill>
                  <a:srgbClr val="F5EFE6"/>
                </a:solidFill>
              </a:defRPr>
            </a:pPr>
            <a:r>
              <a:t>Typhoid (Salmonella typhi)  /  టైఫాయిడ్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731520" y="2011680"/>
            <a:ext cx="3328416" cy="4297680"/>
          </a:xfrm>
          <a:prstGeom prst="rect">
            <a:avLst/>
          </a:prstGeom>
          <a:solidFill>
            <a:srgbClr val="1C1714"/>
          </a:solidFill>
          <a:ln w="19050">
            <a:solidFill>
              <a:srgbClr val="372A23"/>
            </a:solidFill>
          </a:ln>
        </p:spPr>
        <p:txBody>
          <a:bodyPr wrap="square" lIns="274320" rIns="274320" tIns="274320" bIns="274320">
            <a:spAutoFit/>
          </a:bodyPr>
          <a:lstStyle/>
          <a:p>
            <a:pPr>
              <a:defRPr sz="1200" b="1">
                <a:solidFill>
                  <a:srgbClr val="D98352"/>
                </a:solidFill>
              </a:defRPr>
            </a:pPr>
            <a:r>
              <a:t>CAUSES / కారణాలు</a:t>
            </a:r>
          </a:p>
          <a:p>
            <a:pPr>
              <a:spcBef>
                <a:spcPts val="600"/>
              </a:spcBef>
              <a:defRPr sz="1200">
                <a:solidFill>
                  <a:srgbClr val="F5EFE6"/>
                </a:solidFill>
              </a:defRPr>
            </a:pPr>
            <a:r>
              <a:t>• Bacteria: Salmonella typhi</a:t>
            </a:r>
          </a:p>
          <a:p>
            <a:pPr>
              <a:spcBef>
                <a:spcPts val="600"/>
              </a:spcBef>
              <a:defRPr sz="1200">
                <a:solidFill>
                  <a:srgbClr val="F5EFE6"/>
                </a:solidFill>
              </a:defRPr>
            </a:pPr>
            <a:r>
              <a:t>• Contaminated water or food</a:t>
            </a:r>
          </a:p>
          <a:p>
            <a:pPr>
              <a:spcBef>
                <a:spcPts val="600"/>
              </a:spcBef>
              <a:defRPr sz="800">
                <a:solidFill>
                  <a:srgbClr val="372A23"/>
                </a:solidFill>
              </a:defRPr>
            </a:pPr>
            <a:r>
              <a:t>—</a:t>
            </a:r>
          </a:p>
          <a:p>
            <a:pPr>
              <a:spcBef>
                <a:spcPts val="400"/>
              </a:spcBef>
              <a:defRPr sz="1250">
                <a:solidFill>
                  <a:srgbClr val="BDA89E"/>
                </a:solidFill>
              </a:defRPr>
            </a:pPr>
            <a:r>
              <a:t>• బాక్టీరియా: సాల్మొనెల్లా టైఫి</a:t>
            </a:r>
          </a:p>
          <a:p>
            <a:pPr>
              <a:spcBef>
                <a:spcPts val="400"/>
              </a:spcBef>
              <a:defRPr sz="1250">
                <a:solidFill>
                  <a:srgbClr val="BDA89E"/>
                </a:solidFill>
              </a:defRPr>
            </a:pPr>
            <a:r>
              <a:t>• కలుషితమైన నీరు లేదా ఆహారం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4425696" y="2011680"/>
            <a:ext cx="3328416" cy="4297680"/>
          </a:xfrm>
          <a:prstGeom prst="rect">
            <a:avLst/>
          </a:prstGeom>
          <a:solidFill>
            <a:srgbClr val="1C1714"/>
          </a:solidFill>
          <a:ln w="19050">
            <a:solidFill>
              <a:srgbClr val="372A23"/>
            </a:solidFill>
          </a:ln>
        </p:spPr>
        <p:txBody>
          <a:bodyPr wrap="square" lIns="274320" rIns="274320" tIns="274320" bIns="274320">
            <a:spAutoFit/>
          </a:bodyPr>
          <a:lstStyle/>
          <a:p>
            <a:pPr>
              <a:defRPr sz="1200" b="1">
                <a:solidFill>
                  <a:srgbClr val="D98352"/>
                </a:solidFill>
              </a:defRPr>
            </a:pPr>
            <a:r>
              <a:t>TREATMENTS / చికిత్సలు</a:t>
            </a:r>
          </a:p>
          <a:p>
            <a:pPr>
              <a:spcBef>
                <a:spcPts val="600"/>
              </a:spcBef>
              <a:defRPr sz="1200">
                <a:solidFill>
                  <a:srgbClr val="F5EFE6"/>
                </a:solidFill>
              </a:defRPr>
            </a:pPr>
            <a:r>
              <a:t>• Antibiotics (e.g., azithromycin, ceftriaxone)</a:t>
            </a:r>
          </a:p>
          <a:p>
            <a:pPr>
              <a:spcBef>
                <a:spcPts val="600"/>
              </a:spcBef>
              <a:defRPr sz="1200">
                <a:solidFill>
                  <a:srgbClr val="F5EFE6"/>
                </a:solidFill>
              </a:defRPr>
            </a:pPr>
            <a:r>
              <a:t>• Adequate hydration</a:t>
            </a:r>
          </a:p>
          <a:p>
            <a:pPr>
              <a:spcBef>
                <a:spcPts val="600"/>
              </a:spcBef>
              <a:defRPr sz="1200">
                <a:solidFill>
                  <a:srgbClr val="F5EFE6"/>
                </a:solidFill>
              </a:defRPr>
            </a:pPr>
            <a:r>
              <a:t>• Rest and nutrition</a:t>
            </a:r>
          </a:p>
          <a:p>
            <a:pPr>
              <a:spcBef>
                <a:spcPts val="600"/>
              </a:spcBef>
              <a:defRPr sz="800">
                <a:solidFill>
                  <a:srgbClr val="372A23"/>
                </a:solidFill>
              </a:defRPr>
            </a:pPr>
            <a:r>
              <a:t>—</a:t>
            </a:r>
          </a:p>
          <a:p>
            <a:pPr>
              <a:spcBef>
                <a:spcPts val="400"/>
              </a:spcBef>
              <a:defRPr sz="1250">
                <a:solidFill>
                  <a:srgbClr val="BDA89E"/>
                </a:solidFill>
              </a:defRPr>
            </a:pPr>
            <a:r>
              <a:t>• యాంటీబయాటిక్స్ (అజిత్రోమైసిన్, సెఫ్ట్రియాక్సోన్)</a:t>
            </a:r>
          </a:p>
          <a:p>
            <a:pPr>
              <a:spcBef>
                <a:spcPts val="400"/>
              </a:spcBef>
              <a:defRPr sz="1250">
                <a:solidFill>
                  <a:srgbClr val="BDA89E"/>
                </a:solidFill>
              </a:defRPr>
            </a:pPr>
            <a:r>
              <a:t>• తగినంత హైడ్రేషన్</a:t>
            </a:r>
          </a:p>
          <a:p>
            <a:pPr>
              <a:spcBef>
                <a:spcPts val="400"/>
              </a:spcBef>
              <a:defRPr sz="1250">
                <a:solidFill>
                  <a:srgbClr val="BDA89E"/>
                </a:solidFill>
              </a:defRPr>
            </a:pPr>
            <a:r>
              <a:t>• విశ్రాంతి మరియు సమతుల్య పోషణ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8119872" y="2011680"/>
            <a:ext cx="3328416" cy="4297680"/>
          </a:xfrm>
          <a:prstGeom prst="rect">
            <a:avLst/>
          </a:prstGeom>
          <a:solidFill>
            <a:srgbClr val="1C1714"/>
          </a:solidFill>
          <a:ln w="19050">
            <a:solidFill>
              <a:srgbClr val="372A23"/>
            </a:solidFill>
          </a:ln>
        </p:spPr>
        <p:txBody>
          <a:bodyPr wrap="square" lIns="274320" rIns="274320" tIns="274320" bIns="274320">
            <a:spAutoFit/>
          </a:bodyPr>
          <a:lstStyle/>
          <a:p>
            <a:pPr>
              <a:defRPr sz="1200" b="1">
                <a:solidFill>
                  <a:srgbClr val="D98352"/>
                </a:solidFill>
              </a:defRPr>
            </a:pPr>
            <a:r>
              <a:t>PREVENTION / నివారణ</a:t>
            </a:r>
          </a:p>
          <a:p>
            <a:pPr>
              <a:spcBef>
                <a:spcPts val="600"/>
              </a:spcBef>
              <a:defRPr sz="1200">
                <a:solidFill>
                  <a:srgbClr val="F5EFE6"/>
                </a:solidFill>
              </a:defRPr>
            </a:pPr>
            <a:r>
              <a:t>• Typhoid vaccine</a:t>
            </a:r>
          </a:p>
          <a:p>
            <a:pPr>
              <a:spcBef>
                <a:spcPts val="600"/>
              </a:spcBef>
              <a:defRPr sz="1200">
                <a:solidFill>
                  <a:srgbClr val="F5EFE6"/>
                </a:solidFill>
              </a:defRPr>
            </a:pPr>
            <a:r>
              <a:t>• Safe drinking water</a:t>
            </a:r>
          </a:p>
          <a:p>
            <a:pPr>
              <a:spcBef>
                <a:spcPts val="600"/>
              </a:spcBef>
              <a:defRPr sz="1200">
                <a:solidFill>
                  <a:srgbClr val="F5EFE6"/>
                </a:solidFill>
              </a:defRPr>
            </a:pPr>
            <a:r>
              <a:t>• Personal hygiene</a:t>
            </a:r>
          </a:p>
          <a:p>
            <a:pPr>
              <a:spcBef>
                <a:spcPts val="600"/>
              </a:spcBef>
              <a:defRPr sz="800">
                <a:solidFill>
                  <a:srgbClr val="372A23"/>
                </a:solidFill>
              </a:defRPr>
            </a:pPr>
            <a:r>
              <a:t>—</a:t>
            </a:r>
          </a:p>
          <a:p>
            <a:pPr>
              <a:spcBef>
                <a:spcPts val="400"/>
              </a:spcBef>
              <a:defRPr sz="1250">
                <a:solidFill>
                  <a:srgbClr val="BDA89E"/>
                </a:solidFill>
              </a:defRPr>
            </a:pPr>
            <a:r>
              <a:t>• టైఫాయిడ్ వ్యాక్సిన్</a:t>
            </a:r>
          </a:p>
          <a:p>
            <a:pPr>
              <a:spcBef>
                <a:spcPts val="400"/>
              </a:spcBef>
              <a:defRPr sz="1250">
                <a:solidFill>
                  <a:srgbClr val="BDA89E"/>
                </a:solidFill>
              </a:defRPr>
            </a:pPr>
            <a:r>
              <a:t>• సురక్షితమైన తాగునీరు</a:t>
            </a:r>
          </a:p>
          <a:p>
            <a:pPr>
              <a:spcBef>
                <a:spcPts val="400"/>
              </a:spcBef>
              <a:defRPr sz="1250">
                <a:solidFill>
                  <a:srgbClr val="BDA89E"/>
                </a:solidFill>
              </a:defRPr>
            </a:pPr>
            <a:r>
              <a:t>• వ్యక్తిగత పరిశుభ్రత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2100E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731520" y="457200"/>
            <a:ext cx="10728655" cy="13716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1100" b="1">
                <a:solidFill>
                  <a:srgbClr val="D98352"/>
                </a:solidFill>
              </a:defRPr>
            </a:pPr>
            <a:r>
              <a:t>DISEASE PROFILE 03 • ACUTE ENTERIC BACTERIA</a:t>
            </a:r>
          </a:p>
          <a:p>
            <a:pPr>
              <a:spcBef>
                <a:spcPts val="400"/>
              </a:spcBef>
              <a:defRPr sz="2400" b="1">
                <a:solidFill>
                  <a:srgbClr val="F5EFE6"/>
                </a:solidFill>
              </a:defRPr>
            </a:pPr>
            <a:r>
              <a:t>Cholera (Vibrio cholerae)  /  కలరా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731520" y="2011680"/>
            <a:ext cx="3328416" cy="4297680"/>
          </a:xfrm>
          <a:prstGeom prst="rect">
            <a:avLst/>
          </a:prstGeom>
          <a:solidFill>
            <a:srgbClr val="1C1714"/>
          </a:solidFill>
          <a:ln w="19050">
            <a:solidFill>
              <a:srgbClr val="372A23"/>
            </a:solidFill>
          </a:ln>
        </p:spPr>
        <p:txBody>
          <a:bodyPr wrap="square" lIns="274320" rIns="274320" tIns="274320" bIns="274320">
            <a:spAutoFit/>
          </a:bodyPr>
          <a:lstStyle/>
          <a:p>
            <a:pPr>
              <a:defRPr sz="1200" b="1">
                <a:solidFill>
                  <a:srgbClr val="D98352"/>
                </a:solidFill>
              </a:defRPr>
            </a:pPr>
            <a:r>
              <a:t>CAUSES / కారణాలు</a:t>
            </a:r>
          </a:p>
          <a:p>
            <a:pPr>
              <a:spcBef>
                <a:spcPts val="600"/>
              </a:spcBef>
              <a:defRPr sz="1200">
                <a:solidFill>
                  <a:srgbClr val="F5EFE6"/>
                </a:solidFill>
              </a:defRPr>
            </a:pPr>
            <a:r>
              <a:t>• Bacteria: Vibrio cholerae</a:t>
            </a:r>
          </a:p>
          <a:p>
            <a:pPr>
              <a:spcBef>
                <a:spcPts val="600"/>
              </a:spcBef>
              <a:defRPr sz="1200">
                <a:solidFill>
                  <a:srgbClr val="F5EFE6"/>
                </a:solidFill>
              </a:defRPr>
            </a:pPr>
            <a:r>
              <a:t>• Contaminated water and food</a:t>
            </a:r>
          </a:p>
          <a:p>
            <a:pPr>
              <a:spcBef>
                <a:spcPts val="600"/>
              </a:spcBef>
              <a:defRPr sz="800">
                <a:solidFill>
                  <a:srgbClr val="372A23"/>
                </a:solidFill>
              </a:defRPr>
            </a:pPr>
            <a:r>
              <a:t>—</a:t>
            </a:r>
          </a:p>
          <a:p>
            <a:pPr>
              <a:spcBef>
                <a:spcPts val="400"/>
              </a:spcBef>
              <a:defRPr sz="1250">
                <a:solidFill>
                  <a:srgbClr val="BDA89E"/>
                </a:solidFill>
              </a:defRPr>
            </a:pPr>
            <a:r>
              <a:t>• బ్యాక్టీరియా: విబ్రియో కలరా</a:t>
            </a:r>
          </a:p>
          <a:p>
            <a:pPr>
              <a:spcBef>
                <a:spcPts val="400"/>
              </a:spcBef>
              <a:defRPr sz="1250">
                <a:solidFill>
                  <a:srgbClr val="BDA89E"/>
                </a:solidFill>
              </a:defRPr>
            </a:pPr>
            <a:r>
              <a:t>• కలుషితమైన నీరు మరియు ఆహారం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4425696" y="2011680"/>
            <a:ext cx="3328416" cy="4297680"/>
          </a:xfrm>
          <a:prstGeom prst="rect">
            <a:avLst/>
          </a:prstGeom>
          <a:solidFill>
            <a:srgbClr val="1C1714"/>
          </a:solidFill>
          <a:ln w="19050">
            <a:solidFill>
              <a:srgbClr val="372A23"/>
            </a:solidFill>
          </a:ln>
        </p:spPr>
        <p:txBody>
          <a:bodyPr wrap="square" lIns="274320" rIns="274320" tIns="274320" bIns="274320">
            <a:spAutoFit/>
          </a:bodyPr>
          <a:lstStyle/>
          <a:p>
            <a:pPr>
              <a:defRPr sz="1200" b="1">
                <a:solidFill>
                  <a:srgbClr val="D98352"/>
                </a:solidFill>
              </a:defRPr>
            </a:pPr>
            <a:r>
              <a:t>TREATMENTS / చికిత్సలు</a:t>
            </a:r>
          </a:p>
          <a:p>
            <a:pPr>
              <a:spcBef>
                <a:spcPts val="600"/>
              </a:spcBef>
              <a:defRPr sz="1200">
                <a:solidFill>
                  <a:srgbClr val="F5EFE6"/>
                </a:solidFill>
              </a:defRPr>
            </a:pPr>
            <a:r>
              <a:t>• ORS and IV fluids for severe dehydration</a:t>
            </a:r>
          </a:p>
          <a:p>
            <a:pPr>
              <a:spcBef>
                <a:spcPts val="600"/>
              </a:spcBef>
              <a:defRPr sz="1200">
                <a:solidFill>
                  <a:srgbClr val="F5EFE6"/>
                </a:solidFill>
              </a:defRPr>
            </a:pPr>
            <a:r>
              <a:t>• Antibiotics in severe cases</a:t>
            </a:r>
          </a:p>
          <a:p>
            <a:pPr>
              <a:spcBef>
                <a:spcPts val="600"/>
              </a:spcBef>
              <a:defRPr sz="800">
                <a:solidFill>
                  <a:srgbClr val="372A23"/>
                </a:solidFill>
              </a:defRPr>
            </a:pPr>
            <a:r>
              <a:t>—</a:t>
            </a:r>
          </a:p>
          <a:p>
            <a:pPr>
              <a:spcBef>
                <a:spcPts val="400"/>
              </a:spcBef>
              <a:defRPr sz="1250">
                <a:solidFill>
                  <a:srgbClr val="BDA89E"/>
                </a:solidFill>
              </a:defRPr>
            </a:pPr>
            <a:r>
              <a:t>• నిర్జలీకరణం కోసం ORS మరియు IV ద్రవాలు</a:t>
            </a:r>
          </a:p>
          <a:p>
            <a:pPr>
              <a:spcBef>
                <a:spcPts val="400"/>
              </a:spcBef>
              <a:defRPr sz="1250">
                <a:solidFill>
                  <a:srgbClr val="BDA89E"/>
                </a:solidFill>
              </a:defRPr>
            </a:pPr>
            <a:r>
              <a:t>• తీవ్రమైన సందర్భాల్లో యాంటీబయాటిక్స్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8119872" y="2011680"/>
            <a:ext cx="3328416" cy="4297680"/>
          </a:xfrm>
          <a:prstGeom prst="rect">
            <a:avLst/>
          </a:prstGeom>
          <a:solidFill>
            <a:srgbClr val="1C1714"/>
          </a:solidFill>
          <a:ln w="19050">
            <a:solidFill>
              <a:srgbClr val="372A23"/>
            </a:solidFill>
          </a:ln>
        </p:spPr>
        <p:txBody>
          <a:bodyPr wrap="square" lIns="274320" rIns="274320" tIns="274320" bIns="274320">
            <a:spAutoFit/>
          </a:bodyPr>
          <a:lstStyle/>
          <a:p>
            <a:pPr>
              <a:defRPr sz="1200" b="1">
                <a:solidFill>
                  <a:srgbClr val="D98352"/>
                </a:solidFill>
              </a:defRPr>
            </a:pPr>
            <a:r>
              <a:t>PREVENTION / నివారణ</a:t>
            </a:r>
          </a:p>
          <a:p>
            <a:pPr>
              <a:spcBef>
                <a:spcPts val="600"/>
              </a:spcBef>
              <a:defRPr sz="1200">
                <a:solidFill>
                  <a:srgbClr val="F5EFE6"/>
                </a:solidFill>
              </a:defRPr>
            </a:pPr>
            <a:r>
              <a:t>• Cholera vaccine</a:t>
            </a:r>
          </a:p>
          <a:p>
            <a:pPr>
              <a:spcBef>
                <a:spcPts val="600"/>
              </a:spcBef>
              <a:defRPr sz="1200">
                <a:solidFill>
                  <a:srgbClr val="F5EFE6"/>
                </a:solidFill>
              </a:defRPr>
            </a:pPr>
            <a:r>
              <a:t>• Clean water &amp; proper sanitation</a:t>
            </a:r>
          </a:p>
          <a:p>
            <a:pPr>
              <a:spcBef>
                <a:spcPts val="600"/>
              </a:spcBef>
              <a:defRPr sz="1200">
                <a:solidFill>
                  <a:srgbClr val="F5EFE6"/>
                </a:solidFill>
              </a:defRPr>
            </a:pPr>
            <a:r>
              <a:t>• Regular hand hygiene</a:t>
            </a:r>
          </a:p>
          <a:p>
            <a:pPr>
              <a:spcBef>
                <a:spcPts val="600"/>
              </a:spcBef>
              <a:defRPr sz="800">
                <a:solidFill>
                  <a:srgbClr val="372A23"/>
                </a:solidFill>
              </a:defRPr>
            </a:pPr>
            <a:r>
              <a:t>—</a:t>
            </a:r>
          </a:p>
          <a:p>
            <a:pPr>
              <a:spcBef>
                <a:spcPts val="400"/>
              </a:spcBef>
              <a:defRPr sz="1250">
                <a:solidFill>
                  <a:srgbClr val="BDA89E"/>
                </a:solidFill>
              </a:defRPr>
            </a:pPr>
            <a:r>
              <a:t>• కలరా వ్యాక్సిన్</a:t>
            </a:r>
          </a:p>
          <a:p>
            <a:pPr>
              <a:spcBef>
                <a:spcPts val="400"/>
              </a:spcBef>
              <a:defRPr sz="1250">
                <a:solidFill>
                  <a:srgbClr val="BDA89E"/>
                </a:solidFill>
              </a:defRPr>
            </a:pPr>
            <a:r>
              <a:t>• స్వచ్ఛమైన నీరు మరియు సరైన పారిశుధ్యం</a:t>
            </a:r>
          </a:p>
          <a:p>
            <a:pPr>
              <a:spcBef>
                <a:spcPts val="400"/>
              </a:spcBef>
              <a:defRPr sz="1250">
                <a:solidFill>
                  <a:srgbClr val="BDA89E"/>
                </a:solidFill>
              </a:defRPr>
            </a:pPr>
            <a:r>
              <a:t>• సబ్బుతో చేతి పరిశుభ్రత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2100E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731520" y="457200"/>
            <a:ext cx="10728655" cy="13716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1100" b="1">
                <a:solidFill>
                  <a:srgbClr val="D98352"/>
                </a:solidFill>
              </a:defRPr>
            </a:pPr>
            <a:r>
              <a:t>DISEASE PROFILE 04 • VIRAL HEPATIC INFECTION</a:t>
            </a:r>
          </a:p>
          <a:p>
            <a:pPr>
              <a:spcBef>
                <a:spcPts val="400"/>
              </a:spcBef>
              <a:defRPr sz="2400" b="1">
                <a:solidFill>
                  <a:srgbClr val="F5EFE6"/>
                </a:solidFill>
              </a:defRPr>
            </a:pPr>
            <a:r>
              <a:t>Hepatitis A, B &amp; E  /  కాలేయ శోధము (హెపటైటిస్ A, B &amp; E)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731520" y="2011680"/>
            <a:ext cx="3328416" cy="4297680"/>
          </a:xfrm>
          <a:prstGeom prst="rect">
            <a:avLst/>
          </a:prstGeom>
          <a:solidFill>
            <a:srgbClr val="1C1714"/>
          </a:solidFill>
          <a:ln w="19050">
            <a:solidFill>
              <a:srgbClr val="372A23"/>
            </a:solidFill>
          </a:ln>
        </p:spPr>
        <p:txBody>
          <a:bodyPr wrap="square" lIns="274320" rIns="274320" tIns="274320" bIns="274320">
            <a:spAutoFit/>
          </a:bodyPr>
          <a:lstStyle/>
          <a:p>
            <a:pPr>
              <a:defRPr sz="1200" b="1">
                <a:solidFill>
                  <a:srgbClr val="D98352"/>
                </a:solidFill>
              </a:defRPr>
            </a:pPr>
            <a:r>
              <a:t>CAUSES / కారణాలు</a:t>
            </a:r>
          </a:p>
          <a:p>
            <a:pPr>
              <a:spcBef>
                <a:spcPts val="600"/>
              </a:spcBef>
              <a:defRPr sz="1200">
                <a:solidFill>
                  <a:srgbClr val="F5EFE6"/>
                </a:solidFill>
              </a:defRPr>
            </a:pPr>
            <a:r>
              <a:t>• A &amp; E: Contaminated food and water</a:t>
            </a:r>
          </a:p>
          <a:p>
            <a:pPr>
              <a:spcBef>
                <a:spcPts val="600"/>
              </a:spcBef>
              <a:defRPr sz="1200">
                <a:solidFill>
                  <a:srgbClr val="F5EFE6"/>
                </a:solidFill>
              </a:defRPr>
            </a:pPr>
            <a:r>
              <a:t>• B: Blood, sexual contact, mother-to-child</a:t>
            </a:r>
          </a:p>
          <a:p>
            <a:pPr>
              <a:spcBef>
                <a:spcPts val="600"/>
              </a:spcBef>
              <a:defRPr sz="800">
                <a:solidFill>
                  <a:srgbClr val="372A23"/>
                </a:solidFill>
              </a:defRPr>
            </a:pPr>
            <a:r>
              <a:t>—</a:t>
            </a:r>
          </a:p>
          <a:p>
            <a:pPr>
              <a:spcBef>
                <a:spcPts val="400"/>
              </a:spcBef>
              <a:defRPr sz="1250">
                <a:solidFill>
                  <a:srgbClr val="BDA89E"/>
                </a:solidFill>
              </a:defRPr>
            </a:pPr>
            <a:r>
              <a:t>• A &amp; E: కలుషితమైన ఆహారం మరియు నీరు</a:t>
            </a:r>
          </a:p>
          <a:p>
            <a:pPr>
              <a:spcBef>
                <a:spcPts val="400"/>
              </a:spcBef>
              <a:defRPr sz="1250">
                <a:solidFill>
                  <a:srgbClr val="BDA89E"/>
                </a:solidFill>
              </a:defRPr>
            </a:pPr>
            <a:r>
              <a:t>• B: రక్తం, సంపర్కం లేదా తల్లి నుండి బిడ్డకు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4425696" y="2011680"/>
            <a:ext cx="3328416" cy="4297680"/>
          </a:xfrm>
          <a:prstGeom prst="rect">
            <a:avLst/>
          </a:prstGeom>
          <a:solidFill>
            <a:srgbClr val="1C1714"/>
          </a:solidFill>
          <a:ln w="19050">
            <a:solidFill>
              <a:srgbClr val="372A23"/>
            </a:solidFill>
          </a:ln>
        </p:spPr>
        <p:txBody>
          <a:bodyPr wrap="square" lIns="274320" rIns="274320" tIns="274320" bIns="274320">
            <a:spAutoFit/>
          </a:bodyPr>
          <a:lstStyle/>
          <a:p>
            <a:pPr>
              <a:defRPr sz="1200" b="1">
                <a:solidFill>
                  <a:srgbClr val="D98352"/>
                </a:solidFill>
              </a:defRPr>
            </a:pPr>
            <a:r>
              <a:t>TREATMENTS / చికిత్సలు</a:t>
            </a:r>
          </a:p>
          <a:p>
            <a:pPr>
              <a:spcBef>
                <a:spcPts val="600"/>
              </a:spcBef>
              <a:defRPr sz="1200">
                <a:solidFill>
                  <a:srgbClr val="F5EFE6"/>
                </a:solidFill>
              </a:defRPr>
            </a:pPr>
            <a:r>
              <a:t>• A &amp; E: Supportive care, rest, hydration</a:t>
            </a:r>
          </a:p>
          <a:p>
            <a:pPr>
              <a:spcBef>
                <a:spcPts val="600"/>
              </a:spcBef>
              <a:defRPr sz="1200">
                <a:solidFill>
                  <a:srgbClr val="F5EFE6"/>
                </a:solidFill>
              </a:defRPr>
            </a:pPr>
            <a:r>
              <a:t>• B: Antiviral medications for chronic cases</a:t>
            </a:r>
          </a:p>
          <a:p>
            <a:pPr>
              <a:spcBef>
                <a:spcPts val="600"/>
              </a:spcBef>
              <a:defRPr sz="800">
                <a:solidFill>
                  <a:srgbClr val="372A23"/>
                </a:solidFill>
              </a:defRPr>
            </a:pPr>
            <a:r>
              <a:t>—</a:t>
            </a:r>
          </a:p>
          <a:p>
            <a:pPr>
              <a:spcBef>
                <a:spcPts val="400"/>
              </a:spcBef>
              <a:defRPr sz="1250">
                <a:solidFill>
                  <a:srgbClr val="BDA89E"/>
                </a:solidFill>
              </a:defRPr>
            </a:pPr>
            <a:r>
              <a:t>• A &amp; E: సహాయక సంరక్షణ, విశ్రాంతి, హైడ్రేషన్</a:t>
            </a:r>
          </a:p>
          <a:p>
            <a:pPr>
              <a:spcBef>
                <a:spcPts val="400"/>
              </a:spcBef>
              <a:defRPr sz="1250">
                <a:solidFill>
                  <a:srgbClr val="BDA89E"/>
                </a:solidFill>
              </a:defRPr>
            </a:pPr>
            <a:r>
              <a:t>• B: దీర్ఘకాలిక కేసులకు యాంటీవైరల్ మందులు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8119872" y="2011680"/>
            <a:ext cx="3328416" cy="4297680"/>
          </a:xfrm>
          <a:prstGeom prst="rect">
            <a:avLst/>
          </a:prstGeom>
          <a:solidFill>
            <a:srgbClr val="1C1714"/>
          </a:solidFill>
          <a:ln w="19050">
            <a:solidFill>
              <a:srgbClr val="372A23"/>
            </a:solidFill>
          </a:ln>
        </p:spPr>
        <p:txBody>
          <a:bodyPr wrap="square" lIns="274320" rIns="274320" tIns="274320" bIns="274320">
            <a:spAutoFit/>
          </a:bodyPr>
          <a:lstStyle/>
          <a:p>
            <a:pPr>
              <a:defRPr sz="1200" b="1">
                <a:solidFill>
                  <a:srgbClr val="D98352"/>
                </a:solidFill>
              </a:defRPr>
            </a:pPr>
            <a:r>
              <a:t>PREVENTION / నివారణ</a:t>
            </a:r>
          </a:p>
          <a:p>
            <a:pPr>
              <a:spcBef>
                <a:spcPts val="600"/>
              </a:spcBef>
              <a:defRPr sz="1200">
                <a:solidFill>
                  <a:srgbClr val="F5EFE6"/>
                </a:solidFill>
              </a:defRPr>
            </a:pPr>
            <a:r>
              <a:t>• Vaccination (A &amp; B)</a:t>
            </a:r>
          </a:p>
          <a:p>
            <a:pPr>
              <a:spcBef>
                <a:spcPts val="600"/>
              </a:spcBef>
              <a:defRPr sz="1200">
                <a:solidFill>
                  <a:srgbClr val="F5EFE6"/>
                </a:solidFill>
              </a:defRPr>
            </a:pPr>
            <a:r>
              <a:t>• Safe water and food</a:t>
            </a:r>
          </a:p>
          <a:p>
            <a:pPr>
              <a:spcBef>
                <a:spcPts val="600"/>
              </a:spcBef>
              <a:defRPr sz="1200">
                <a:solidFill>
                  <a:srgbClr val="F5EFE6"/>
                </a:solidFill>
              </a:defRPr>
            </a:pPr>
            <a:r>
              <a:t>• Avoid sharing needles / unprotected exposure</a:t>
            </a:r>
          </a:p>
          <a:p>
            <a:pPr>
              <a:spcBef>
                <a:spcPts val="600"/>
              </a:spcBef>
              <a:defRPr sz="800">
                <a:solidFill>
                  <a:srgbClr val="372A23"/>
                </a:solidFill>
              </a:defRPr>
            </a:pPr>
            <a:r>
              <a:t>—</a:t>
            </a:r>
          </a:p>
          <a:p>
            <a:pPr>
              <a:spcBef>
                <a:spcPts val="400"/>
              </a:spcBef>
              <a:defRPr sz="1250">
                <a:solidFill>
                  <a:srgbClr val="BDA89E"/>
                </a:solidFill>
              </a:defRPr>
            </a:pPr>
            <a:r>
              <a:t>• టీకా / వ్యాక్సినేషన్ (A &amp; B)</a:t>
            </a:r>
          </a:p>
          <a:p>
            <a:pPr>
              <a:spcBef>
                <a:spcPts val="400"/>
              </a:spcBef>
              <a:defRPr sz="1250">
                <a:solidFill>
                  <a:srgbClr val="BDA89E"/>
                </a:solidFill>
              </a:defRPr>
            </a:pPr>
            <a:r>
              <a:t>• సురక్షితమైన నీరు మరియు ఆహారం</a:t>
            </a:r>
          </a:p>
          <a:p>
            <a:pPr>
              <a:spcBef>
                <a:spcPts val="400"/>
              </a:spcBef>
              <a:defRPr sz="1250">
                <a:solidFill>
                  <a:srgbClr val="BDA89E"/>
                </a:solidFill>
              </a:defRPr>
            </a:pPr>
            <a:r>
              <a:t>• సూదులు పంచుకోకపోవడం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2100E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731520" y="457200"/>
            <a:ext cx="10728655" cy="13716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1100" b="1">
                <a:solidFill>
                  <a:srgbClr val="D98352"/>
                </a:solidFill>
              </a:defRPr>
            </a:pPr>
            <a:r>
              <a:t>DISEASE PROFILE 05 • ARBOVIRAL VECTOR</a:t>
            </a:r>
          </a:p>
          <a:p>
            <a:pPr>
              <a:spcBef>
                <a:spcPts val="400"/>
              </a:spcBef>
              <a:defRPr sz="2400" b="1">
                <a:solidFill>
                  <a:srgbClr val="F5EFE6"/>
                </a:solidFill>
              </a:defRPr>
            </a:pPr>
            <a:r>
              <a:t>Chikungunya  /  చికున్‌గున్యా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731520" y="2011680"/>
            <a:ext cx="3328416" cy="4297680"/>
          </a:xfrm>
          <a:prstGeom prst="rect">
            <a:avLst/>
          </a:prstGeom>
          <a:solidFill>
            <a:srgbClr val="1C1714"/>
          </a:solidFill>
          <a:ln w="19050">
            <a:solidFill>
              <a:srgbClr val="372A23"/>
            </a:solidFill>
          </a:ln>
        </p:spPr>
        <p:txBody>
          <a:bodyPr wrap="square" lIns="274320" rIns="274320" tIns="274320" bIns="274320">
            <a:spAutoFit/>
          </a:bodyPr>
          <a:lstStyle/>
          <a:p>
            <a:pPr>
              <a:defRPr sz="1200" b="1">
                <a:solidFill>
                  <a:srgbClr val="D98352"/>
                </a:solidFill>
              </a:defRPr>
            </a:pPr>
            <a:r>
              <a:t>CAUSES / కారణాలు</a:t>
            </a:r>
          </a:p>
          <a:p>
            <a:pPr>
              <a:spcBef>
                <a:spcPts val="600"/>
              </a:spcBef>
              <a:defRPr sz="1200">
                <a:solidFill>
                  <a:srgbClr val="F5EFE6"/>
                </a:solidFill>
              </a:defRPr>
            </a:pPr>
            <a:r>
              <a:t>• Virus transmitted by Aedes mosquitoes</a:t>
            </a:r>
          </a:p>
          <a:p>
            <a:pPr>
              <a:spcBef>
                <a:spcPts val="600"/>
              </a:spcBef>
              <a:defRPr sz="1200">
                <a:solidFill>
                  <a:srgbClr val="F5EFE6"/>
                </a:solidFill>
              </a:defRPr>
            </a:pPr>
            <a:r>
              <a:t>• Daytime biting vector reproduction</a:t>
            </a:r>
          </a:p>
          <a:p>
            <a:pPr>
              <a:spcBef>
                <a:spcPts val="600"/>
              </a:spcBef>
              <a:defRPr sz="800">
                <a:solidFill>
                  <a:srgbClr val="372A23"/>
                </a:solidFill>
              </a:defRPr>
            </a:pPr>
            <a:r>
              <a:t>—</a:t>
            </a:r>
          </a:p>
          <a:p>
            <a:pPr>
              <a:spcBef>
                <a:spcPts val="400"/>
              </a:spcBef>
              <a:defRPr sz="1250">
                <a:solidFill>
                  <a:srgbClr val="BDA89E"/>
                </a:solidFill>
              </a:defRPr>
            </a:pPr>
            <a:r>
              <a:t>• ఏడిస్ దోమల ద్వారా సంక్రమించే వైరస్</a:t>
            </a:r>
          </a:p>
          <a:p>
            <a:pPr>
              <a:spcBef>
                <a:spcPts val="400"/>
              </a:spcBef>
              <a:defRPr sz="1250">
                <a:solidFill>
                  <a:srgbClr val="BDA89E"/>
                </a:solidFill>
              </a:defRPr>
            </a:pPr>
            <a:r>
              <a:t>• నిల్వ నీటిలో దోమల ఉత్పత్తి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4425696" y="2011680"/>
            <a:ext cx="3328416" cy="4297680"/>
          </a:xfrm>
          <a:prstGeom prst="rect">
            <a:avLst/>
          </a:prstGeom>
          <a:solidFill>
            <a:srgbClr val="1C1714"/>
          </a:solidFill>
          <a:ln w="19050">
            <a:solidFill>
              <a:srgbClr val="372A23"/>
            </a:solidFill>
          </a:ln>
        </p:spPr>
        <p:txBody>
          <a:bodyPr wrap="square" lIns="274320" rIns="274320" tIns="274320" bIns="274320">
            <a:spAutoFit/>
          </a:bodyPr>
          <a:lstStyle/>
          <a:p>
            <a:pPr>
              <a:defRPr sz="1200" b="1">
                <a:solidFill>
                  <a:srgbClr val="D98352"/>
                </a:solidFill>
              </a:defRPr>
            </a:pPr>
            <a:r>
              <a:t>TREATMENTS / చికిత్సలు</a:t>
            </a:r>
          </a:p>
          <a:p>
            <a:pPr>
              <a:spcBef>
                <a:spcPts val="600"/>
              </a:spcBef>
              <a:defRPr sz="1200">
                <a:solidFill>
                  <a:srgbClr val="F5EFE6"/>
                </a:solidFill>
              </a:defRPr>
            </a:pPr>
            <a:r>
              <a:t>• Pain relievers (paracetamol)</a:t>
            </a:r>
          </a:p>
          <a:p>
            <a:pPr>
              <a:spcBef>
                <a:spcPts val="600"/>
              </a:spcBef>
              <a:defRPr sz="1200">
                <a:solidFill>
                  <a:srgbClr val="F5EFE6"/>
                </a:solidFill>
              </a:defRPr>
            </a:pPr>
            <a:r>
              <a:t>• Fluids and rest (avoid aspirin)</a:t>
            </a:r>
          </a:p>
          <a:p>
            <a:pPr>
              <a:spcBef>
                <a:spcPts val="600"/>
              </a:spcBef>
              <a:defRPr sz="800">
                <a:solidFill>
                  <a:srgbClr val="372A23"/>
                </a:solidFill>
              </a:defRPr>
            </a:pPr>
            <a:r>
              <a:t>—</a:t>
            </a:r>
          </a:p>
          <a:p>
            <a:pPr>
              <a:spcBef>
                <a:spcPts val="400"/>
              </a:spcBef>
              <a:defRPr sz="1250">
                <a:solidFill>
                  <a:srgbClr val="BDA89E"/>
                </a:solidFill>
              </a:defRPr>
            </a:pPr>
            <a:r>
              <a:t>• నొప్పి నివారణలు (పారాసెటమాల్)</a:t>
            </a:r>
          </a:p>
          <a:p>
            <a:pPr>
              <a:spcBef>
                <a:spcPts val="400"/>
              </a:spcBef>
              <a:defRPr sz="1250">
                <a:solidFill>
                  <a:srgbClr val="BDA89E"/>
                </a:solidFill>
              </a:defRPr>
            </a:pPr>
            <a:r>
              <a:t>• తగినంత ద్రవాలు మరియు విశ్రాంతి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8119872" y="2011680"/>
            <a:ext cx="3328416" cy="4297680"/>
          </a:xfrm>
          <a:prstGeom prst="rect">
            <a:avLst/>
          </a:prstGeom>
          <a:solidFill>
            <a:srgbClr val="1C1714"/>
          </a:solidFill>
          <a:ln w="19050">
            <a:solidFill>
              <a:srgbClr val="372A23"/>
            </a:solidFill>
          </a:ln>
        </p:spPr>
        <p:txBody>
          <a:bodyPr wrap="square" lIns="274320" rIns="274320" tIns="274320" bIns="274320">
            <a:spAutoFit/>
          </a:bodyPr>
          <a:lstStyle/>
          <a:p>
            <a:pPr>
              <a:defRPr sz="1200" b="1">
                <a:solidFill>
                  <a:srgbClr val="D98352"/>
                </a:solidFill>
              </a:defRPr>
            </a:pPr>
            <a:r>
              <a:t>PREVENTION / నివారణ</a:t>
            </a:r>
          </a:p>
          <a:p>
            <a:pPr>
              <a:spcBef>
                <a:spcPts val="600"/>
              </a:spcBef>
              <a:defRPr sz="1200">
                <a:solidFill>
                  <a:srgbClr val="F5EFE6"/>
                </a:solidFill>
              </a:defRPr>
            </a:pPr>
            <a:r>
              <a:t>• Mosquito repellents and nets</a:t>
            </a:r>
          </a:p>
          <a:p>
            <a:pPr>
              <a:spcBef>
                <a:spcPts val="600"/>
              </a:spcBef>
              <a:defRPr sz="1200">
                <a:solidFill>
                  <a:srgbClr val="F5EFE6"/>
                </a:solidFill>
              </a:defRPr>
            </a:pPr>
            <a:r>
              <a:t>• Eliminate standing water</a:t>
            </a:r>
          </a:p>
          <a:p>
            <a:pPr>
              <a:spcBef>
                <a:spcPts val="600"/>
              </a:spcBef>
              <a:defRPr sz="1200">
                <a:solidFill>
                  <a:srgbClr val="F5EFE6"/>
                </a:solidFill>
              </a:defRPr>
            </a:pPr>
            <a:r>
              <a:t>• Wear long-sleeved clothing</a:t>
            </a:r>
          </a:p>
          <a:p>
            <a:pPr>
              <a:spcBef>
                <a:spcPts val="600"/>
              </a:spcBef>
              <a:defRPr sz="800">
                <a:solidFill>
                  <a:srgbClr val="372A23"/>
                </a:solidFill>
              </a:defRPr>
            </a:pPr>
            <a:r>
              <a:t>—</a:t>
            </a:r>
          </a:p>
          <a:p>
            <a:pPr>
              <a:spcBef>
                <a:spcPts val="400"/>
              </a:spcBef>
              <a:defRPr sz="1250">
                <a:solidFill>
                  <a:srgbClr val="BDA89E"/>
                </a:solidFill>
              </a:defRPr>
            </a:pPr>
            <a:r>
              <a:t>• దోమల నివారణ మందులు మరియు వలలు</a:t>
            </a:r>
          </a:p>
          <a:p>
            <a:pPr>
              <a:spcBef>
                <a:spcPts val="400"/>
              </a:spcBef>
              <a:defRPr sz="1250">
                <a:solidFill>
                  <a:srgbClr val="BDA89E"/>
                </a:solidFill>
              </a:defRPr>
            </a:pPr>
            <a:r>
              <a:t>• నిలిచి ఉన్న నీటిని తొలగించండి</a:t>
            </a:r>
          </a:p>
          <a:p>
            <a:pPr>
              <a:spcBef>
                <a:spcPts val="400"/>
              </a:spcBef>
              <a:defRPr sz="1250">
                <a:solidFill>
                  <a:srgbClr val="BDA89E"/>
                </a:solidFill>
              </a:defRPr>
            </a:pPr>
            <a:r>
              <a:t>• పొడవాటి చేతుల దుస్తులు ధరించండి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